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6" r:id="rId5"/>
    <p:sldId id="265" r:id="rId6"/>
    <p:sldId id="264" r:id="rId7"/>
    <p:sldId id="288" r:id="rId8"/>
    <p:sldId id="268" r:id="rId9"/>
    <p:sldId id="299" r:id="rId10"/>
    <p:sldId id="300" r:id="rId11"/>
    <p:sldId id="297" r:id="rId12"/>
    <p:sldId id="302" r:id="rId13"/>
    <p:sldId id="296" r:id="rId14"/>
    <p:sldId id="295" r:id="rId15"/>
    <p:sldId id="294" r:id="rId16"/>
    <p:sldId id="293" r:id="rId17"/>
    <p:sldId id="292" r:id="rId18"/>
    <p:sldId id="291" r:id="rId19"/>
    <p:sldId id="290" r:id="rId20"/>
    <p:sldId id="258" r:id="rId21"/>
    <p:sldId id="289" r:id="rId22"/>
    <p:sldId id="286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46D9BE-FFBB-F185-8219-C3D98C9105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02073CF-3416-D4C7-0BF6-674707305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36F44C-1E5A-A7CA-A5B0-A7DCB2441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1452-369E-407F-A20F-1BF6A23A9FB7}" type="datetimeFigureOut">
              <a:rPr lang="de-AT" smtClean="0"/>
              <a:t>11.12.2024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AE165D-A061-F839-C20D-5F9968A68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4F74A0-701C-0B31-C8C2-D28BC2855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6B11-32D0-49DF-B283-4BBBF0D264C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6037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BA1FF0-06D7-7AE6-DD09-9E9A31728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9C8C1C2-84F0-708A-F1CB-C60B03D79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5BCD952-FF5B-5F24-7EBE-F2E13D56F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1452-369E-407F-A20F-1BF6A23A9FB7}" type="datetimeFigureOut">
              <a:rPr lang="de-AT" smtClean="0"/>
              <a:t>11.12.2024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8828F3-B296-19A0-68B5-95FE3962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BA4F6B-1E30-09F0-9D1D-27DC5496C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6B11-32D0-49DF-B283-4BBBF0D264C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5696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9575742-A2C0-5323-5465-C01C4E264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8F198C0-6025-8744-C51C-BFD22EB29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AD401B-91B1-5FCF-E422-59D6CA672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1452-369E-407F-A20F-1BF6A23A9FB7}" type="datetimeFigureOut">
              <a:rPr lang="de-AT" smtClean="0"/>
              <a:t>11.12.2024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775BE2-AB1B-50B1-1ED4-7D9099481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C293A4-EEF9-5172-58B9-B5DA8E690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6B11-32D0-49DF-B283-4BBBF0D264C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14959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252396-39B2-35C6-AAC7-5887D97EB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4C88F3-02F0-BB38-CF9C-1634CB871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78DF9F-0BD1-70F4-4CD6-77C2FF197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1452-369E-407F-A20F-1BF6A23A9FB7}" type="datetimeFigureOut">
              <a:rPr lang="de-AT" smtClean="0"/>
              <a:t>11.12.2024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C07725-E6B8-F04C-BE55-DF028B169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2EE380-A017-C1C1-FFB9-86BD9A204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6B11-32D0-49DF-B283-4BBBF0D264C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60865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F7E965-023B-E3C5-1A2A-19DB70443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9FF60D0-DFCB-AB4E-CBEB-105C1B476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6E1838-3E66-BE93-8B80-226236950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1452-369E-407F-A20F-1BF6A23A9FB7}" type="datetimeFigureOut">
              <a:rPr lang="de-AT" smtClean="0"/>
              <a:t>11.12.2024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40CC36-180E-043A-6FA2-860A91A5F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AC07D4-6413-43E7-502E-7A4EF7F3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6B11-32D0-49DF-B283-4BBBF0D264C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88467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B88D6D-F8F4-3185-CA4A-88EEB68A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C221C8-B212-CA15-567D-8B38B1A597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C0AD2D-5D9B-459D-2C6A-00494495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93FD63-0E69-45CA-12B2-753785189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1452-369E-407F-A20F-1BF6A23A9FB7}" type="datetimeFigureOut">
              <a:rPr lang="de-AT" smtClean="0"/>
              <a:t>11.12.2024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B2076B9-5C05-F8AA-206B-3229CC328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25FE119-42ED-D8E7-1AB1-7237A7D39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6B11-32D0-49DF-B283-4BBBF0D264C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8615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DEEE10-DB0E-3DED-FDB4-0ECA67914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39E134-E8BE-8786-4CAD-13A0B69FD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93532BA-E6BE-0C79-0DF4-88E925191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30F2988-29C2-7727-E5E5-951367755B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5776909-00A9-A45C-E7B8-8EC8BD55C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F16A058-0E0F-81EF-E963-A91535960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1452-369E-407F-A20F-1BF6A23A9FB7}" type="datetimeFigureOut">
              <a:rPr lang="de-AT" smtClean="0"/>
              <a:t>11.12.2024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824882D-5ED6-D9F6-F438-08340C679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039E329-4BC2-D60C-3270-87F54F04F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6B11-32D0-49DF-B283-4BBBF0D264C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67440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D1F45B-E96F-E142-BA37-F0CC6FB8E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50F756-B30A-8EF9-E664-F31B49C3F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1452-369E-407F-A20F-1BF6A23A9FB7}" type="datetimeFigureOut">
              <a:rPr lang="de-AT" smtClean="0"/>
              <a:t>11.12.2024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C2E3ACB-3813-3703-E142-F665C370A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6A4041-6BE4-9668-10F2-04B4EFF9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6B11-32D0-49DF-B283-4BBBF0D264C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75386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134C760-E905-62A9-A9C6-DB55521CB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1452-369E-407F-A20F-1BF6A23A9FB7}" type="datetimeFigureOut">
              <a:rPr lang="de-AT" smtClean="0"/>
              <a:t>11.12.2024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A361F43-87D2-E836-B66C-E99155293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FEBBF3-B94B-5A28-2ACA-51FE70F6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6B11-32D0-49DF-B283-4BBBF0D264C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10195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500FE0-F4D8-0C28-CFED-11B2C4C26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558951-2C2A-005B-1CB9-9267645ED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1B51C7-5C16-9F86-14AF-0B84863F1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9BA0E74-B636-7949-5F94-76080A211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1452-369E-407F-A20F-1BF6A23A9FB7}" type="datetimeFigureOut">
              <a:rPr lang="de-AT" smtClean="0"/>
              <a:t>11.12.2024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D753C6C-697E-7B35-4DCD-3F7EB7059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6D7EA7-DD96-5163-EFBD-17425FA32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6B11-32D0-49DF-B283-4BBBF0D264C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1236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9002FD-9880-A440-D746-CD9F5F4DD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2C5B6AD-B705-B404-1F82-BB4B3EFEFB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E08729-1F35-F23D-C077-EF6D20C95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CB0361C-9547-D879-90BD-A2FCEA6CF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1452-369E-407F-A20F-1BF6A23A9FB7}" type="datetimeFigureOut">
              <a:rPr lang="de-AT" smtClean="0"/>
              <a:t>11.12.2024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BE6660E-D00E-68DB-26F0-3E98837F8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55C7393-1907-A3AE-9A83-7ED449BB1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6B11-32D0-49DF-B283-4BBBF0D264C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32948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C0B69A4-0D49-3678-2D65-20AF7E273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1873FA-C67E-8BC7-E94C-59AB6D689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8AC59E-50F8-9E05-865C-E38F92C8C9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51452-369E-407F-A20F-1BF6A23A9FB7}" type="datetimeFigureOut">
              <a:rPr lang="de-AT" smtClean="0"/>
              <a:t>11.12.2024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35E77F-97A9-D8C2-4353-E8A8516866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785699-572A-3B0C-A9CD-8CB951903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86B11-32D0-49DF-B283-4BBBF0D264C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0644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cirse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rse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rse.org/trainees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ww.cirse.org/student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vironline.org/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irse.org/students/" TargetMode="External"/><Relationship Id="rId5" Type="http://schemas.openxmlformats.org/officeDocument/2006/relationships/hyperlink" Target="https://www.cirse.org/students/cirse-student-membership/" TargetMode="External"/><Relationship Id="rId4" Type="http://schemas.openxmlformats.org/officeDocument/2006/relationships/hyperlink" Target="https://www.cirse.org/education/cirse-library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589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5CB73F-02A3-8DE7-C7DF-86AA73F50A15}"/>
              </a:ext>
            </a:extLst>
          </p:cNvPr>
          <p:cNvSpPr/>
          <p:nvPr/>
        </p:nvSpPr>
        <p:spPr>
          <a:xfrm>
            <a:off x="0" y="870012"/>
            <a:ext cx="12192000" cy="5987988"/>
          </a:xfrm>
          <a:prstGeom prst="rect">
            <a:avLst/>
          </a:prstGeom>
          <a:solidFill>
            <a:srgbClr val="1D2B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A0BD7D7A-101A-EE7B-BD12-FEEABD14B6BF}"/>
              </a:ext>
            </a:extLst>
          </p:cNvPr>
          <p:cNvSpPr txBox="1"/>
          <p:nvPr/>
        </p:nvSpPr>
        <p:spPr>
          <a:xfrm>
            <a:off x="4463549" y="6022884"/>
            <a:ext cx="326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Get-together Event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Saturday, 10:00-11:00</a:t>
            </a:r>
          </a:p>
        </p:txBody>
      </p:sp>
      <p:pic>
        <p:nvPicPr>
          <p:cNvPr id="6" name="Picture 5" descr="A group of women standing in a room&#10;&#10;Description automatically generated">
            <a:extLst>
              <a:ext uri="{FF2B5EF4-FFF2-40B4-BE49-F238E27FC236}">
                <a16:creationId xmlns:a16="http://schemas.microsoft.com/office/drawing/2014/main" id="{1F008070-0A9B-EB81-6741-90CDC21715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1" t="5439" r="31778"/>
          <a:stretch/>
        </p:blipFill>
        <p:spPr>
          <a:xfrm>
            <a:off x="9000062" y="1664945"/>
            <a:ext cx="2338277" cy="3563006"/>
          </a:xfrm>
          <a:prstGeom prst="rect">
            <a:avLst/>
          </a:prstGeom>
        </p:spPr>
      </p:pic>
      <p:pic>
        <p:nvPicPr>
          <p:cNvPr id="8" name="Picture 7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AE1DC3B7-83E7-B3A7-179B-2A57A52B3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059" y="1664945"/>
            <a:ext cx="5141880" cy="3563006"/>
          </a:xfrm>
          <a:prstGeom prst="rect">
            <a:avLst/>
          </a:prstGeom>
        </p:spPr>
      </p:pic>
      <p:pic>
        <p:nvPicPr>
          <p:cNvPr id="10" name="Picture 9" descr="A person holding a box in front of a crowd&#10;&#10;Description automatically generated">
            <a:extLst>
              <a:ext uri="{FF2B5EF4-FFF2-40B4-BE49-F238E27FC236}">
                <a16:creationId xmlns:a16="http://schemas.microsoft.com/office/drawing/2014/main" id="{7EAAD7C5-0724-96C0-BCC2-6AB3B6D89D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0" t="6897" r="42210" b="6897"/>
          <a:stretch/>
        </p:blipFill>
        <p:spPr>
          <a:xfrm flipH="1">
            <a:off x="826100" y="1664945"/>
            <a:ext cx="2365836" cy="35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41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5CB73F-02A3-8DE7-C7DF-86AA73F50A15}"/>
              </a:ext>
            </a:extLst>
          </p:cNvPr>
          <p:cNvSpPr/>
          <p:nvPr/>
        </p:nvSpPr>
        <p:spPr>
          <a:xfrm>
            <a:off x="0" y="870012"/>
            <a:ext cx="12192000" cy="5987988"/>
          </a:xfrm>
          <a:prstGeom prst="rect">
            <a:avLst/>
          </a:prstGeom>
          <a:solidFill>
            <a:srgbClr val="1D2B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BEA60D85-9093-E63F-A508-5F586A19CD55}"/>
              </a:ext>
            </a:extLst>
          </p:cNvPr>
          <p:cNvSpPr txBox="1"/>
          <p:nvPr/>
        </p:nvSpPr>
        <p:spPr>
          <a:xfrm>
            <a:off x="4463549" y="6022884"/>
            <a:ext cx="326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Mentoring Breakfast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Sunday, 08:30-09:30</a:t>
            </a:r>
          </a:p>
        </p:txBody>
      </p:sp>
      <p:pic>
        <p:nvPicPr>
          <p:cNvPr id="5" name="Picture 4" descr="A group of women holding plates of food&#10;&#10;Description automatically generated">
            <a:extLst>
              <a:ext uri="{FF2B5EF4-FFF2-40B4-BE49-F238E27FC236}">
                <a16:creationId xmlns:a16="http://schemas.microsoft.com/office/drawing/2014/main" id="{B67ECE72-E224-C444-8D5B-722C46A61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081" y="967431"/>
            <a:ext cx="7451836" cy="495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81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5CB73F-02A3-8DE7-C7DF-86AA73F50A15}"/>
              </a:ext>
            </a:extLst>
          </p:cNvPr>
          <p:cNvSpPr/>
          <p:nvPr/>
        </p:nvSpPr>
        <p:spPr>
          <a:xfrm>
            <a:off x="0" y="870012"/>
            <a:ext cx="12192000" cy="5987988"/>
          </a:xfrm>
          <a:prstGeom prst="rect">
            <a:avLst/>
          </a:prstGeom>
          <a:solidFill>
            <a:srgbClr val="1D2B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BEA60D85-9093-E63F-A508-5F586A19CD55}"/>
              </a:ext>
            </a:extLst>
          </p:cNvPr>
          <p:cNvSpPr txBox="1"/>
          <p:nvPr/>
        </p:nvSpPr>
        <p:spPr>
          <a:xfrm>
            <a:off x="4463549" y="6022884"/>
            <a:ext cx="326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Mentoring Breakfast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Sunday, 08:30-09:30</a:t>
            </a:r>
          </a:p>
        </p:txBody>
      </p:sp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CE931B7E-2837-1438-FDF8-DB2F927D08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6"/>
          <a:stretch/>
        </p:blipFill>
        <p:spPr>
          <a:xfrm>
            <a:off x="1552903" y="1231969"/>
            <a:ext cx="9086192" cy="466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27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5CB73F-02A3-8DE7-C7DF-86AA73F50A15}"/>
              </a:ext>
            </a:extLst>
          </p:cNvPr>
          <p:cNvSpPr/>
          <p:nvPr/>
        </p:nvSpPr>
        <p:spPr>
          <a:xfrm>
            <a:off x="0" y="870012"/>
            <a:ext cx="12192000" cy="5987988"/>
          </a:xfrm>
          <a:prstGeom prst="rect">
            <a:avLst/>
          </a:prstGeom>
          <a:solidFill>
            <a:srgbClr val="1D2B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69C8C2B5-6D7A-6C98-6ADB-42D7DF35E3B6}"/>
              </a:ext>
            </a:extLst>
          </p:cNvPr>
          <p:cNvSpPr txBox="1"/>
          <p:nvPr/>
        </p:nvSpPr>
        <p:spPr>
          <a:xfrm>
            <a:off x="4463549" y="6022884"/>
            <a:ext cx="326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Students’ Evening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Sunday, 20:00-22:00</a:t>
            </a:r>
          </a:p>
        </p:txBody>
      </p:sp>
      <p:pic>
        <p:nvPicPr>
          <p:cNvPr id="4" name="Picture 3" descr="A group of men standing at a bar&#10;&#10;Description automatically generated">
            <a:extLst>
              <a:ext uri="{FF2B5EF4-FFF2-40B4-BE49-F238E27FC236}">
                <a16:creationId xmlns:a16="http://schemas.microsoft.com/office/drawing/2014/main" id="{2BC69EB3-E9EC-5B6D-B96A-64DBC62A96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8" r="4336"/>
          <a:stretch/>
        </p:blipFill>
        <p:spPr>
          <a:xfrm rot="5400000">
            <a:off x="6107388" y="1176033"/>
            <a:ext cx="4898412" cy="4540830"/>
          </a:xfrm>
          <a:prstGeom prst="rect">
            <a:avLst/>
          </a:prstGeom>
        </p:spPr>
      </p:pic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087C0722-832E-B20E-D438-2C6DA056AF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6" r="6408"/>
          <a:stretch/>
        </p:blipFill>
        <p:spPr>
          <a:xfrm rot="5400000">
            <a:off x="1186200" y="1176033"/>
            <a:ext cx="4898412" cy="454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80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5CB73F-02A3-8DE7-C7DF-86AA73F50A15}"/>
              </a:ext>
            </a:extLst>
          </p:cNvPr>
          <p:cNvSpPr/>
          <p:nvPr/>
        </p:nvSpPr>
        <p:spPr>
          <a:xfrm>
            <a:off x="0" y="870012"/>
            <a:ext cx="12192000" cy="5987988"/>
          </a:xfrm>
          <a:prstGeom prst="rect">
            <a:avLst/>
          </a:prstGeom>
          <a:solidFill>
            <a:srgbClr val="1D2B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10AE1D80-3A7E-92CB-0018-83D79B44C82D}"/>
              </a:ext>
            </a:extLst>
          </p:cNvPr>
          <p:cNvSpPr txBox="1"/>
          <p:nvPr/>
        </p:nvSpPr>
        <p:spPr>
          <a:xfrm>
            <a:off x="4463549" y="6022884"/>
            <a:ext cx="326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on Stage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Monday, 14:00-15:00</a:t>
            </a:r>
          </a:p>
        </p:txBody>
      </p:sp>
      <p:pic>
        <p:nvPicPr>
          <p:cNvPr id="5" name="Picture 4" descr="A person giving a presentation to a group of people&#10;&#10;Description automatically generated">
            <a:extLst>
              <a:ext uri="{FF2B5EF4-FFF2-40B4-BE49-F238E27FC236}">
                <a16:creationId xmlns:a16="http://schemas.microsoft.com/office/drawing/2014/main" id="{A5EB68C0-8F05-8F79-F80F-E149C0396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437" y="1047527"/>
            <a:ext cx="7203124" cy="479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43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5CB73F-02A3-8DE7-C7DF-86AA73F50A15}"/>
              </a:ext>
            </a:extLst>
          </p:cNvPr>
          <p:cNvSpPr/>
          <p:nvPr/>
        </p:nvSpPr>
        <p:spPr>
          <a:xfrm>
            <a:off x="0" y="870012"/>
            <a:ext cx="12192000" cy="5987988"/>
          </a:xfrm>
          <a:prstGeom prst="rect">
            <a:avLst/>
          </a:prstGeom>
          <a:solidFill>
            <a:srgbClr val="1D2B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6D294F5E-DEF6-947B-9068-80ABAE5D1314}"/>
              </a:ext>
            </a:extLst>
          </p:cNvPr>
          <p:cNvSpPr txBox="1"/>
          <p:nvPr/>
        </p:nvSpPr>
        <p:spPr>
          <a:xfrm>
            <a:off x="4463549" y="6022884"/>
            <a:ext cx="326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Students’ Quiz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Tuesday, 12:00-13:00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E0EAA7E-5D0F-1604-DAA8-8B302132D5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6" b="7719"/>
          <a:stretch/>
        </p:blipFill>
        <p:spPr>
          <a:xfrm>
            <a:off x="1665885" y="1198179"/>
            <a:ext cx="8860228" cy="449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30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5CB73F-02A3-8DE7-C7DF-86AA73F50A15}"/>
              </a:ext>
            </a:extLst>
          </p:cNvPr>
          <p:cNvSpPr/>
          <p:nvPr/>
        </p:nvSpPr>
        <p:spPr>
          <a:xfrm>
            <a:off x="0" y="870012"/>
            <a:ext cx="12192000" cy="5987988"/>
          </a:xfrm>
          <a:prstGeom prst="rect">
            <a:avLst/>
          </a:prstGeom>
          <a:solidFill>
            <a:srgbClr val="1D2B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05D65415-1A63-254E-E9B8-8CAF3F846113}"/>
              </a:ext>
            </a:extLst>
          </p:cNvPr>
          <p:cNvSpPr txBox="1"/>
          <p:nvPr/>
        </p:nvSpPr>
        <p:spPr>
          <a:xfrm>
            <a:off x="4463549" y="6022884"/>
            <a:ext cx="326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Hands-on device training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Saturday-Tuesday</a:t>
            </a:r>
          </a:p>
        </p:txBody>
      </p:sp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ACC3DD11-4860-588C-CDDE-CA442CE2D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64" y="980935"/>
            <a:ext cx="7436070" cy="494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14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5CB73F-02A3-8DE7-C7DF-86AA73F50A15}"/>
              </a:ext>
            </a:extLst>
          </p:cNvPr>
          <p:cNvSpPr/>
          <p:nvPr/>
        </p:nvSpPr>
        <p:spPr>
          <a:xfrm>
            <a:off x="0" y="870012"/>
            <a:ext cx="12192000" cy="5987988"/>
          </a:xfrm>
          <a:prstGeom prst="rect">
            <a:avLst/>
          </a:prstGeom>
          <a:solidFill>
            <a:srgbClr val="1D2B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D06DB7CC-60D5-A2EF-E5B4-E666DBB88DD8}"/>
              </a:ext>
            </a:extLst>
          </p:cNvPr>
          <p:cNvSpPr txBox="1"/>
          <p:nvPr/>
        </p:nvSpPr>
        <p:spPr>
          <a:xfrm>
            <a:off x="4463549" y="6022884"/>
            <a:ext cx="326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Hands-on device training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Saturday-Tuesday</a:t>
            </a:r>
          </a:p>
        </p:txBody>
      </p:sp>
      <p:pic>
        <p:nvPicPr>
          <p:cNvPr id="5" name="Picture 4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C5E91083-9CE5-48B7-E546-7DA4409612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"/>
          <a:stretch/>
        </p:blipFill>
        <p:spPr>
          <a:xfrm>
            <a:off x="2412124" y="1056330"/>
            <a:ext cx="7367750" cy="478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57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5CB73F-02A3-8DE7-C7DF-86AA73F50A15}"/>
              </a:ext>
            </a:extLst>
          </p:cNvPr>
          <p:cNvSpPr/>
          <p:nvPr/>
        </p:nvSpPr>
        <p:spPr>
          <a:xfrm>
            <a:off x="0" y="870012"/>
            <a:ext cx="12192000" cy="5987988"/>
          </a:xfrm>
          <a:prstGeom prst="rect">
            <a:avLst/>
          </a:prstGeom>
          <a:solidFill>
            <a:srgbClr val="1D2B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group of people standing around a machine&#10;&#10;Description automatically generated">
            <a:extLst>
              <a:ext uri="{FF2B5EF4-FFF2-40B4-BE49-F238E27FC236}">
                <a16:creationId xmlns:a16="http://schemas.microsoft.com/office/drawing/2014/main" id="{3AC5520B-414E-793F-17C9-DBF0203259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" b="1568"/>
          <a:stretch/>
        </p:blipFill>
        <p:spPr>
          <a:xfrm>
            <a:off x="2916555" y="1061264"/>
            <a:ext cx="6358890" cy="4926724"/>
          </a:xfrm>
          <a:prstGeom prst="rect">
            <a:avLst/>
          </a:prstGeom>
        </p:spPr>
      </p:pic>
      <p:sp>
        <p:nvSpPr>
          <p:cNvPr id="5" name="Textfeld 7">
            <a:extLst>
              <a:ext uri="{FF2B5EF4-FFF2-40B4-BE49-F238E27FC236}">
                <a16:creationId xmlns:a16="http://schemas.microsoft.com/office/drawing/2014/main" id="{44186096-95E3-FD99-B0C1-B7EAFDA16FFE}"/>
              </a:ext>
            </a:extLst>
          </p:cNvPr>
          <p:cNvSpPr txBox="1"/>
          <p:nvPr/>
        </p:nvSpPr>
        <p:spPr>
          <a:xfrm>
            <a:off x="4463549" y="6022884"/>
            <a:ext cx="326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Hands-on device training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Saturday-Tuesday</a:t>
            </a:r>
          </a:p>
        </p:txBody>
      </p:sp>
    </p:spTree>
    <p:extLst>
      <p:ext uri="{BB962C8B-B14F-4D97-AF65-F5344CB8AC3E}">
        <p14:creationId xmlns:p14="http://schemas.microsoft.com/office/powerpoint/2010/main" val="1588588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5CB73F-02A3-8DE7-C7DF-86AA73F50A15}"/>
              </a:ext>
            </a:extLst>
          </p:cNvPr>
          <p:cNvSpPr/>
          <p:nvPr/>
        </p:nvSpPr>
        <p:spPr>
          <a:xfrm>
            <a:off x="0" y="870012"/>
            <a:ext cx="12192000" cy="5987988"/>
          </a:xfrm>
          <a:prstGeom prst="rect">
            <a:avLst/>
          </a:prstGeom>
          <a:solidFill>
            <a:srgbClr val="1D2B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35927A93-B4B0-C067-CFC7-44FD2217D25A}"/>
              </a:ext>
            </a:extLst>
          </p:cNvPr>
          <p:cNvSpPr txBox="1"/>
          <p:nvPr/>
        </p:nvSpPr>
        <p:spPr>
          <a:xfrm>
            <a:off x="815413" y="1316766"/>
            <a:ext cx="110412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you should be a part of the CIRSE Student Programme?</a:t>
            </a:r>
          </a:p>
          <a:p>
            <a:pPr marL="380990" indent="-380990">
              <a:buFont typeface="Wingdings" panose="05000000000000000000" pitchFamily="2" charset="2"/>
              <a:buChar char="q"/>
            </a:pP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Deepen your knowledge of IR</a:t>
            </a: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to know other medical students</a:t>
            </a: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leaders in IR</a:t>
            </a: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different methods &amp; possibilities of IR practice through Hands-on device training </a:t>
            </a: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inspired by different IR career paths</a:t>
            </a:r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A649EA54-B7DE-C1EA-CD7B-5F2BB295DFF6}"/>
              </a:ext>
            </a:extLst>
          </p:cNvPr>
          <p:cNvSpPr/>
          <p:nvPr/>
        </p:nvSpPr>
        <p:spPr>
          <a:xfrm>
            <a:off x="815413" y="5036306"/>
            <a:ext cx="1408007" cy="534772"/>
          </a:xfrm>
          <a:custGeom>
            <a:avLst/>
            <a:gdLst>
              <a:gd name="connsiteX0" fmla="*/ 0 w 1408007"/>
              <a:gd name="connsiteY0" fmla="*/ 0 h 686403"/>
              <a:gd name="connsiteX1" fmla="*/ 1408007 w 1408007"/>
              <a:gd name="connsiteY1" fmla="*/ 0 h 686403"/>
              <a:gd name="connsiteX2" fmla="*/ 1408007 w 1408007"/>
              <a:gd name="connsiteY2" fmla="*/ 686403 h 686403"/>
              <a:gd name="connsiteX3" fmla="*/ 0 w 1408007"/>
              <a:gd name="connsiteY3" fmla="*/ 686403 h 686403"/>
              <a:gd name="connsiteX4" fmla="*/ 0 w 1408007"/>
              <a:gd name="connsiteY4" fmla="*/ 0 h 68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007" h="686403">
                <a:moveTo>
                  <a:pt x="0" y="0"/>
                </a:moveTo>
                <a:lnTo>
                  <a:pt x="1408007" y="0"/>
                </a:lnTo>
                <a:lnTo>
                  <a:pt x="1408007" y="686403"/>
                </a:lnTo>
                <a:lnTo>
                  <a:pt x="0" y="6864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Introducing IR Lecture</a:t>
            </a:r>
          </a:p>
        </p:txBody>
      </p: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C8D76EA4-E793-8F82-F021-38D6A1962847}"/>
              </a:ext>
            </a:extLst>
          </p:cNvPr>
          <p:cNvSpPr/>
          <p:nvPr/>
        </p:nvSpPr>
        <p:spPr>
          <a:xfrm>
            <a:off x="2881478" y="5024005"/>
            <a:ext cx="1408007" cy="534773"/>
          </a:xfrm>
          <a:custGeom>
            <a:avLst/>
            <a:gdLst>
              <a:gd name="connsiteX0" fmla="*/ 0 w 1408007"/>
              <a:gd name="connsiteY0" fmla="*/ 0 h 686403"/>
              <a:gd name="connsiteX1" fmla="*/ 1408007 w 1408007"/>
              <a:gd name="connsiteY1" fmla="*/ 0 h 686403"/>
              <a:gd name="connsiteX2" fmla="*/ 1408007 w 1408007"/>
              <a:gd name="connsiteY2" fmla="*/ 686403 h 686403"/>
              <a:gd name="connsiteX3" fmla="*/ 0 w 1408007"/>
              <a:gd name="connsiteY3" fmla="*/ 686403 h 686403"/>
              <a:gd name="connsiteX4" fmla="*/ 0 w 1408007"/>
              <a:gd name="connsiteY4" fmla="*/ 0 h 68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007" h="686403">
                <a:moveTo>
                  <a:pt x="0" y="0"/>
                </a:moveTo>
                <a:lnTo>
                  <a:pt x="1408007" y="0"/>
                </a:lnTo>
                <a:lnTo>
                  <a:pt x="1408007" y="686403"/>
                </a:lnTo>
                <a:lnTo>
                  <a:pt x="0" y="6864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ecommended scientific sessions &amp; talks</a:t>
            </a:r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047CEB63-5012-5E60-201A-041B60B15536}"/>
              </a:ext>
            </a:extLst>
          </p:cNvPr>
          <p:cNvSpPr/>
          <p:nvPr/>
        </p:nvSpPr>
        <p:spPr>
          <a:xfrm>
            <a:off x="4947543" y="5036305"/>
            <a:ext cx="1408007" cy="534773"/>
          </a:xfrm>
          <a:custGeom>
            <a:avLst/>
            <a:gdLst>
              <a:gd name="connsiteX0" fmla="*/ 0 w 1408007"/>
              <a:gd name="connsiteY0" fmla="*/ 0 h 686403"/>
              <a:gd name="connsiteX1" fmla="*/ 1408007 w 1408007"/>
              <a:gd name="connsiteY1" fmla="*/ 0 h 686403"/>
              <a:gd name="connsiteX2" fmla="*/ 1408007 w 1408007"/>
              <a:gd name="connsiteY2" fmla="*/ 686403 h 686403"/>
              <a:gd name="connsiteX3" fmla="*/ 0 w 1408007"/>
              <a:gd name="connsiteY3" fmla="*/ 686403 h 686403"/>
              <a:gd name="connsiteX4" fmla="*/ 0 w 1408007"/>
              <a:gd name="connsiteY4" fmla="*/ 0 h 68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007" h="686403">
                <a:moveTo>
                  <a:pt x="0" y="0"/>
                </a:moveTo>
                <a:lnTo>
                  <a:pt x="1408007" y="0"/>
                </a:lnTo>
                <a:lnTo>
                  <a:pt x="1408007" y="686403"/>
                </a:lnTo>
                <a:lnTo>
                  <a:pt x="0" y="6864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533400"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Hands-on device training </a:t>
            </a:r>
            <a:r>
              <a:rPr lang="en-US" sz="1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sessions</a:t>
            </a:r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896B0828-60C0-2790-DB27-050671D40CDC}"/>
              </a:ext>
            </a:extLst>
          </p:cNvPr>
          <p:cNvSpPr/>
          <p:nvPr/>
        </p:nvSpPr>
        <p:spPr>
          <a:xfrm>
            <a:off x="6969047" y="5002279"/>
            <a:ext cx="1408007" cy="500392"/>
          </a:xfrm>
          <a:custGeom>
            <a:avLst/>
            <a:gdLst>
              <a:gd name="connsiteX0" fmla="*/ 0 w 1408007"/>
              <a:gd name="connsiteY0" fmla="*/ 0 h 686403"/>
              <a:gd name="connsiteX1" fmla="*/ 1408007 w 1408007"/>
              <a:gd name="connsiteY1" fmla="*/ 0 h 686403"/>
              <a:gd name="connsiteX2" fmla="*/ 1408007 w 1408007"/>
              <a:gd name="connsiteY2" fmla="*/ 686403 h 686403"/>
              <a:gd name="connsiteX3" fmla="*/ 0 w 1408007"/>
              <a:gd name="connsiteY3" fmla="*/ 686403 h 686403"/>
              <a:gd name="connsiteX4" fmla="*/ 0 w 1408007"/>
              <a:gd name="connsiteY4" fmla="*/ 0 h 68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007" h="686403">
                <a:moveTo>
                  <a:pt x="0" y="0"/>
                </a:moveTo>
                <a:lnTo>
                  <a:pt x="1408007" y="0"/>
                </a:lnTo>
                <a:lnTo>
                  <a:pt x="1408007" y="686403"/>
                </a:lnTo>
                <a:lnTo>
                  <a:pt x="0" y="6864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Workshops by CIRSE corporate partners</a:t>
            </a:r>
          </a:p>
        </p:txBody>
      </p:sp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B4FA633B-09E5-43D4-D7C9-2E1CF5A7865A}"/>
              </a:ext>
            </a:extLst>
          </p:cNvPr>
          <p:cNvSpPr/>
          <p:nvPr/>
        </p:nvSpPr>
        <p:spPr>
          <a:xfrm>
            <a:off x="8991155" y="5002279"/>
            <a:ext cx="1547600" cy="686403"/>
          </a:xfrm>
          <a:custGeom>
            <a:avLst/>
            <a:gdLst>
              <a:gd name="connsiteX0" fmla="*/ 0 w 1408007"/>
              <a:gd name="connsiteY0" fmla="*/ 0 h 686403"/>
              <a:gd name="connsiteX1" fmla="*/ 1408007 w 1408007"/>
              <a:gd name="connsiteY1" fmla="*/ 0 h 686403"/>
              <a:gd name="connsiteX2" fmla="*/ 1408007 w 1408007"/>
              <a:gd name="connsiteY2" fmla="*/ 686403 h 686403"/>
              <a:gd name="connsiteX3" fmla="*/ 0 w 1408007"/>
              <a:gd name="connsiteY3" fmla="*/ 686403 h 686403"/>
              <a:gd name="connsiteX4" fmla="*/ 0 w 1408007"/>
              <a:gd name="connsiteY4" fmla="*/ 0 h 68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007" h="686403">
                <a:moveTo>
                  <a:pt x="0" y="0"/>
                </a:moveTo>
                <a:lnTo>
                  <a:pt x="1408007" y="0"/>
                </a:lnTo>
                <a:lnTo>
                  <a:pt x="1408007" y="686403"/>
                </a:lnTo>
                <a:lnTo>
                  <a:pt x="0" y="6864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events</a:t>
            </a:r>
            <a:br>
              <a:rPr lang="en-US" sz="1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(Mentoring Breakfast, Students’ Evening, Students’ Quiz)</a:t>
            </a:r>
          </a:p>
        </p:txBody>
      </p:sp>
      <p:sp>
        <p:nvSpPr>
          <p:cNvPr id="17" name="Rectangle 16" descr="Teacher">
            <a:extLst>
              <a:ext uri="{FF2B5EF4-FFF2-40B4-BE49-F238E27FC236}">
                <a16:creationId xmlns:a16="http://schemas.microsoft.com/office/drawing/2014/main" id="{0E97A0A9-458B-8E36-212A-CF3D263FA633}"/>
              </a:ext>
            </a:extLst>
          </p:cNvPr>
          <p:cNvSpPr/>
          <p:nvPr/>
        </p:nvSpPr>
        <p:spPr>
          <a:xfrm>
            <a:off x="1202616" y="4369963"/>
            <a:ext cx="633603" cy="633603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8" name="Rectangle 17" descr="Flask">
            <a:extLst>
              <a:ext uri="{FF2B5EF4-FFF2-40B4-BE49-F238E27FC236}">
                <a16:creationId xmlns:a16="http://schemas.microsoft.com/office/drawing/2014/main" id="{F5DE647A-122F-C1DD-365E-0E56D155E4BC}"/>
              </a:ext>
            </a:extLst>
          </p:cNvPr>
          <p:cNvSpPr/>
          <p:nvPr/>
        </p:nvSpPr>
        <p:spPr>
          <a:xfrm>
            <a:off x="3268681" y="4369963"/>
            <a:ext cx="633603" cy="633603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9" name="Rectangle 18" descr="Classroom">
            <a:extLst>
              <a:ext uri="{FF2B5EF4-FFF2-40B4-BE49-F238E27FC236}">
                <a16:creationId xmlns:a16="http://schemas.microsoft.com/office/drawing/2014/main" id="{00C67C08-8EDD-F40A-7721-89AC1F2A64B2}"/>
              </a:ext>
            </a:extLst>
          </p:cNvPr>
          <p:cNvSpPr/>
          <p:nvPr/>
        </p:nvSpPr>
        <p:spPr>
          <a:xfrm>
            <a:off x="5334746" y="4369963"/>
            <a:ext cx="633603" cy="633603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0" name="Rectangle 19" descr="Theatre">
            <a:extLst>
              <a:ext uri="{FF2B5EF4-FFF2-40B4-BE49-F238E27FC236}">
                <a16:creationId xmlns:a16="http://schemas.microsoft.com/office/drawing/2014/main" id="{98A174E6-7774-76DE-9CC6-0DEF529FB6F1}"/>
              </a:ext>
            </a:extLst>
          </p:cNvPr>
          <p:cNvSpPr/>
          <p:nvPr/>
        </p:nvSpPr>
        <p:spPr>
          <a:xfrm>
            <a:off x="7356250" y="4369963"/>
            <a:ext cx="633603" cy="633603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1" name="Rectangle 20" descr="Connections with solid fill">
            <a:extLst>
              <a:ext uri="{FF2B5EF4-FFF2-40B4-BE49-F238E27FC236}">
                <a16:creationId xmlns:a16="http://schemas.microsoft.com/office/drawing/2014/main" id="{68F3F8F8-6535-91ED-E570-C580D4D9A190}"/>
              </a:ext>
            </a:extLst>
          </p:cNvPr>
          <p:cNvSpPr/>
          <p:nvPr/>
        </p:nvSpPr>
        <p:spPr>
          <a:xfrm>
            <a:off x="9422315" y="4369963"/>
            <a:ext cx="633603" cy="633603"/>
          </a:xfrm>
          <a:prstGeom prst="rect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344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D330BBF-5ED5-DB10-8DAF-8662666E9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9724" y="2330385"/>
            <a:ext cx="7672552" cy="3211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B292CB-0A4E-294D-13B7-90B36DB7C013}"/>
              </a:ext>
            </a:extLst>
          </p:cNvPr>
          <p:cNvSpPr/>
          <p:nvPr/>
        </p:nvSpPr>
        <p:spPr>
          <a:xfrm>
            <a:off x="4209394" y="2330385"/>
            <a:ext cx="796158" cy="3211766"/>
          </a:xfrm>
          <a:prstGeom prst="rect">
            <a:avLst/>
          </a:prstGeom>
          <a:solidFill>
            <a:srgbClr val="DE90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899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2">
            <a:extLst>
              <a:ext uri="{FF2B5EF4-FFF2-40B4-BE49-F238E27FC236}">
                <a16:creationId xmlns:a16="http://schemas.microsoft.com/office/drawing/2014/main" id="{5BD89C0B-FDC5-4E1E-3EE7-C61A26E403C0}"/>
              </a:ext>
            </a:extLst>
          </p:cNvPr>
          <p:cNvSpPr txBox="1"/>
          <p:nvPr/>
        </p:nvSpPr>
        <p:spPr>
          <a:xfrm>
            <a:off x="4940553" y="5099057"/>
            <a:ext cx="2310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latin typeface="Arial" panose="020B0604020202020204" pitchFamily="34" charset="0"/>
                <a:cs typeface="Arial" panose="020B0604020202020204" pitchFamily="34" charset="0"/>
              </a:rPr>
              <a:t>Scan </a:t>
            </a:r>
            <a:r>
              <a:rPr lang="de-A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AT" sz="2400" b="1" dirty="0">
                <a:latin typeface="Arial" panose="020B0604020202020204" pitchFamily="34" charset="0"/>
                <a:cs typeface="Arial" panose="020B0604020202020204" pitchFamily="34" charset="0"/>
              </a:rPr>
              <a:t> code </a:t>
            </a:r>
          </a:p>
          <a:p>
            <a:pPr algn="ctr"/>
            <a:r>
              <a:rPr lang="de-A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A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de-A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qr code with black squares&#10;&#10;Description automatically generated">
            <a:extLst>
              <a:ext uri="{FF2B5EF4-FFF2-40B4-BE49-F238E27FC236}">
                <a16:creationId xmlns:a16="http://schemas.microsoft.com/office/drawing/2014/main" id="{1C615D13-B6DC-C26F-07D7-CC7A852C2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20" y="1206499"/>
            <a:ext cx="3892558" cy="389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6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6F653-F3A6-FE45-9948-6DDA7CC58BA3}"/>
              </a:ext>
            </a:extLst>
          </p:cNvPr>
          <p:cNvSpPr txBox="1">
            <a:spLocks/>
          </p:cNvSpPr>
          <p:nvPr/>
        </p:nvSpPr>
        <p:spPr>
          <a:xfrm>
            <a:off x="628649" y="1815581"/>
            <a:ext cx="6350595" cy="2236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curriculum is designed to make medical students aware of the ever-increasing role of interventional radiology in hospital medicine. It aims to support medical students planning on pursuing a career in IR and those who may participate in a multidisciplinary approach to patient care in the future.</a:t>
            </a:r>
          </a:p>
        </p:txBody>
      </p:sp>
      <p:sp>
        <p:nvSpPr>
          <p:cNvPr id="5" name="Textfeld 7">
            <a:extLst>
              <a:ext uri="{FF2B5EF4-FFF2-40B4-BE49-F238E27FC236}">
                <a16:creationId xmlns:a16="http://schemas.microsoft.com/office/drawing/2014/main" id="{B17E4CBA-3F23-CC06-8018-4A4C9162C907}"/>
              </a:ext>
            </a:extLst>
          </p:cNvPr>
          <p:cNvSpPr txBox="1"/>
          <p:nvPr/>
        </p:nvSpPr>
        <p:spPr>
          <a:xfrm>
            <a:off x="2440815" y="5437188"/>
            <a:ext cx="356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Scan the code to download the curriculum for free at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cirse.org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9AD46CC-0E61-B542-E757-B70A2850E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62" y="4461597"/>
            <a:ext cx="1621922" cy="16219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86FD30-7A29-1D68-6769-9480CF2A4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947" y="1466664"/>
            <a:ext cx="3922520" cy="5008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AF7F1E2-89EC-2A38-59FF-2886DF33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774481"/>
            <a:ext cx="11234487" cy="493535"/>
          </a:xfrm>
        </p:spPr>
        <p:txBody>
          <a:bodyPr>
            <a:noAutofit/>
          </a:bodyPr>
          <a:lstStyle/>
          <a:p>
            <a:r>
              <a:rPr lang="en-GB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Interventional Radiology Curriculum for Medical Students</a:t>
            </a:r>
          </a:p>
        </p:txBody>
      </p:sp>
    </p:spTree>
    <p:extLst>
      <p:ext uri="{BB962C8B-B14F-4D97-AF65-F5344CB8AC3E}">
        <p14:creationId xmlns:p14="http://schemas.microsoft.com/office/powerpoint/2010/main" val="1715233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241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7">
            <a:extLst>
              <a:ext uri="{FF2B5EF4-FFF2-40B4-BE49-F238E27FC236}">
                <a16:creationId xmlns:a16="http://schemas.microsoft.com/office/drawing/2014/main" id="{8175920C-706D-FDD5-BC80-99773B83CB36}"/>
              </a:ext>
            </a:extLst>
          </p:cNvPr>
          <p:cNvSpPr txBox="1"/>
          <p:nvPr/>
        </p:nvSpPr>
        <p:spPr>
          <a:xfrm>
            <a:off x="491363" y="1543194"/>
            <a:ext cx="6143899" cy="431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About CIRSE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Cardiovascular and Interventional Radiological Society of Europe (CIRSE) is a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non-profit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scientific and educational society founded in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1985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CIRSE has a global network and community of over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44,000 health care professionals,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with over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9000 academic members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Our mission is to improve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patient care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through the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support of education, science, research, and clinical practice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the field of IR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support IR’s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next generation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F2F29615-4E68-0C49-382B-AF498C38328E}"/>
              </a:ext>
            </a:extLst>
          </p:cNvPr>
          <p:cNvSpPr txBox="1"/>
          <p:nvPr/>
        </p:nvSpPr>
        <p:spPr>
          <a:xfrm>
            <a:off x="491363" y="5921316"/>
            <a:ext cx="361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Find out more at </a:t>
            </a: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cirse.org</a:t>
            </a:r>
            <a:endParaRPr kumimoji="0" lang="en-GB" b="1" i="0" u="none" strike="noStrike" kern="1200" cap="none" spc="0" normalizeH="0" baseline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22">
            <a:extLst>
              <a:ext uri="{FF2B5EF4-FFF2-40B4-BE49-F238E27FC236}">
                <a16:creationId xmlns:a16="http://schemas.microsoft.com/office/drawing/2014/main" id="{E86FBAAE-66D8-D049-73EA-9933C94DD289}"/>
              </a:ext>
            </a:extLst>
          </p:cNvPr>
          <p:cNvSpPr txBox="1"/>
          <p:nvPr/>
        </p:nvSpPr>
        <p:spPr>
          <a:xfrm>
            <a:off x="8561193" y="3839976"/>
            <a:ext cx="211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>
                <a:latin typeface="Arial" panose="020B0604020202020204" pitchFamily="34" charset="0"/>
                <a:cs typeface="Arial" panose="020B0604020202020204" pitchFamily="34" charset="0"/>
              </a:rPr>
              <a:t>Medical students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28">
            <a:extLst>
              <a:ext uri="{FF2B5EF4-FFF2-40B4-BE49-F238E27FC236}">
                <a16:creationId xmlns:a16="http://schemas.microsoft.com/office/drawing/2014/main" id="{15D12F2E-68F9-DBC2-7CFD-85AAE1487C4D}"/>
              </a:ext>
            </a:extLst>
          </p:cNvPr>
          <p:cNvSpPr txBox="1"/>
          <p:nvPr/>
        </p:nvSpPr>
        <p:spPr>
          <a:xfrm>
            <a:off x="7049474" y="6381833"/>
            <a:ext cx="4651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Residents, trainees and junior IRs</a:t>
            </a:r>
          </a:p>
        </p:txBody>
      </p:sp>
      <p:pic>
        <p:nvPicPr>
          <p:cNvPr id="10" name="Picture 9" descr="A group of people standing in front of a building with flags&#10;&#10;Description automatically generated">
            <a:extLst>
              <a:ext uri="{FF2B5EF4-FFF2-40B4-BE49-F238E27FC236}">
                <a16:creationId xmlns:a16="http://schemas.microsoft.com/office/drawing/2014/main" id="{4A8CCB3D-AB36-C271-CD31-A3E90D461D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64" b="9310"/>
          <a:stretch/>
        </p:blipFill>
        <p:spPr>
          <a:xfrm>
            <a:off x="7041828" y="1876433"/>
            <a:ext cx="4658807" cy="1911433"/>
          </a:xfrm>
          <a:prstGeom prst="rect">
            <a:avLst/>
          </a:prstGeom>
        </p:spPr>
      </p:pic>
      <p:pic>
        <p:nvPicPr>
          <p:cNvPr id="12" name="Picture 1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1CD701F-E0E5-2833-A797-27ACD6C676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8" b="1558"/>
          <a:stretch/>
        </p:blipFill>
        <p:spPr>
          <a:xfrm>
            <a:off x="7041828" y="4379215"/>
            <a:ext cx="4658807" cy="191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70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7">
            <a:extLst>
              <a:ext uri="{FF2B5EF4-FFF2-40B4-BE49-F238E27FC236}">
                <a16:creationId xmlns:a16="http://schemas.microsoft.com/office/drawing/2014/main" id="{1C98B972-BA60-084C-E450-519B9745820B}"/>
              </a:ext>
            </a:extLst>
          </p:cNvPr>
          <p:cNvSpPr txBox="1"/>
          <p:nvPr/>
        </p:nvSpPr>
        <p:spPr>
          <a:xfrm>
            <a:off x="441100" y="1246428"/>
            <a:ext cx="11041227" cy="4575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CIRSE Student Programme – What do we offer?</a:t>
            </a:r>
          </a:p>
          <a:p>
            <a:pPr defTabSz="1219170">
              <a:defRPr/>
            </a:pPr>
            <a:endParaRPr lang="en-GB" sz="213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Student Membership</a:t>
            </a: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Free congress registration to all CIRSE meetings (CIRSE, ECIO, ET)</a:t>
            </a:r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Student internships at IR departments in Europe </a:t>
            </a: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Webinars on basic IR procedures</a:t>
            </a: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Research materials for students (reports, papers and IR curricula)</a:t>
            </a: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Educational videos </a:t>
            </a: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Networking with junior and senior IRs</a:t>
            </a: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Joint activities and events with the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CIRSE European Trainee Forum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endParaRPr lang="en-GB" sz="213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q"/>
              <a:defRPr/>
            </a:pPr>
            <a:endParaRPr lang="en-GB" sz="21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E2F78EFD-86CC-2F6C-CA84-D8736AC37752}"/>
              </a:ext>
            </a:extLst>
          </p:cNvPr>
          <p:cNvSpPr txBox="1"/>
          <p:nvPr/>
        </p:nvSpPr>
        <p:spPr>
          <a:xfrm>
            <a:off x="441100" y="5907943"/>
            <a:ext cx="1104122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Find out more at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cirse.org/students   </a:t>
            </a:r>
            <a:endParaRPr lang="en-GB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9696B5C-C1AC-DCEE-1C53-18EB365ED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467" y="1981570"/>
            <a:ext cx="2894860" cy="289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40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7">
            <a:extLst>
              <a:ext uri="{FF2B5EF4-FFF2-40B4-BE49-F238E27FC236}">
                <a16:creationId xmlns:a16="http://schemas.microsoft.com/office/drawing/2014/main" id="{31B2B7E2-3D12-225A-5F1D-73F8D1595FA6}"/>
              </a:ext>
            </a:extLst>
          </p:cNvPr>
          <p:cNvSpPr txBox="1"/>
          <p:nvPr/>
        </p:nvSpPr>
        <p:spPr>
          <a:xfrm>
            <a:off x="565994" y="1239702"/>
            <a:ext cx="655213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CIRSE student membership – join the CIRSE family!</a:t>
            </a:r>
          </a:p>
          <a:p>
            <a:pPr defTabSz="1219170">
              <a:defRPr/>
            </a:pPr>
            <a:endParaRPr lang="en-GB" sz="213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What are the main benefits?</a:t>
            </a:r>
          </a:p>
          <a:p>
            <a:pPr marL="380990" indent="-380990">
              <a:buFont typeface="Wingdings" panose="05000000000000000000" pitchFamily="2" charset="2"/>
              <a:buChar char="q"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Free access to CIRSE’s official journals 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CVIR</a:t>
            </a:r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Wingdings" panose="05000000000000000000" pitchFamily="2" charset="2"/>
              <a:buChar char="q"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Free video streaming via the 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CIRSE Library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80990" indent="-380990">
              <a:buFont typeface="Wingdings" panose="05000000000000000000" pitchFamily="2" charset="2"/>
              <a:buChar char="q"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Fast track registration for all CIRSE events</a:t>
            </a:r>
          </a:p>
          <a:p>
            <a:pPr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Eligibility criteria?</a:t>
            </a:r>
          </a:p>
          <a:p>
            <a:pPr marL="380990" indent="-380990">
              <a:buFont typeface="Wingdings" panose="05000000000000000000" pitchFamily="2" charset="2"/>
              <a:buChar char="q"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 be enrolled in the first undergraduate degree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that started less than 8 years ago</a:t>
            </a:r>
          </a:p>
          <a:p>
            <a:pPr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  <a:p>
            <a:pPr>
              <a:defRPr/>
            </a:pP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feld 7">
            <a:extLst>
              <a:ext uri="{FF2B5EF4-FFF2-40B4-BE49-F238E27FC236}">
                <a16:creationId xmlns:a16="http://schemas.microsoft.com/office/drawing/2014/main" id="{371CF8C2-D79D-16A2-2BB4-E21A1E3D2310}"/>
              </a:ext>
            </a:extLst>
          </p:cNvPr>
          <p:cNvSpPr txBox="1"/>
          <p:nvPr/>
        </p:nvSpPr>
        <p:spPr>
          <a:xfrm>
            <a:off x="441100" y="5907943"/>
            <a:ext cx="735006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Find out more at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cirse.org/students   </a:t>
            </a:r>
            <a:endParaRPr lang="en-GB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E2E0E4-AF25-A5E9-C3F8-017BB73EF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0510" y="1239702"/>
            <a:ext cx="3684612" cy="517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8665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D88D-AD11-9316-376C-7133D5ADC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06" y="1142587"/>
            <a:ext cx="10903930" cy="493535"/>
          </a:xfrm>
        </p:spPr>
        <p:txBody>
          <a:bodyPr>
            <a:noAutofit/>
          </a:bodyPr>
          <a:lstStyle/>
          <a:p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Access the CIRSE Library with your Student Membership!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AB836-56A0-C2A6-B3D3-736361ED9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05" y="1961222"/>
            <a:ext cx="5882130" cy="32550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Your Student Membership allows you to access all content on the CIRSE Library, including all lectures from webinars and CIRSE Congress.</a:t>
            </a:r>
          </a:p>
          <a:p>
            <a:pPr marL="0" indent="0" algn="just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Not sure where to start? </a:t>
            </a:r>
          </a:p>
          <a:p>
            <a:pPr marL="0" indent="0" algn="just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Student Programme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sessions that are targeted at students who want to know more about interventional radiology</a:t>
            </a:r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2E308EE-4525-71E0-100B-F07ED09C1E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29" y="4699834"/>
            <a:ext cx="1959836" cy="195983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BF538CA-C8F1-F4B2-A875-5AF806D3A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7996" y="6102396"/>
            <a:ext cx="2628900" cy="657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8864FB-D9C5-D74E-D219-DD09604BE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3415" y="1961222"/>
            <a:ext cx="4578220" cy="469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65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4270010-77E5-96D6-D816-3B8541635F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807" y="1639061"/>
            <a:ext cx="4178968" cy="417896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>
                <a:alpha val="74000"/>
              </a:schemeClr>
            </a:glow>
            <a:outerShdw blurRad="152400" dist="127000" sx="1000" sy="1000" algn="tl" rotWithShape="0">
              <a:schemeClr val="bg1">
                <a:alpha val="65000"/>
              </a:scheme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C66E6E8-70F2-3C66-E919-CFF74D255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774481"/>
            <a:ext cx="11234487" cy="493535"/>
          </a:xfrm>
        </p:spPr>
        <p:txBody>
          <a:bodyPr>
            <a:noAutofit/>
          </a:bodyPr>
          <a:lstStyle/>
          <a:p>
            <a:r>
              <a:rPr lang="en-GB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Programme at CIRSE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2769C2-E4A2-84B9-A10F-002E8B88B1F7}"/>
              </a:ext>
            </a:extLst>
          </p:cNvPr>
          <p:cNvSpPr txBox="1"/>
          <p:nvPr/>
        </p:nvSpPr>
        <p:spPr>
          <a:xfrm>
            <a:off x="628649" y="1798422"/>
            <a:ext cx="6307397" cy="326115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Free Congress Registration +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Travel Support Grant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Introducing IR Lecture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Recommended scientific sessions &amp; talks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IR Juniors Summit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Students’ exclusive HDT and Simulation Trainings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Workshops in cooperation with corporate partners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 on Stage session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 Events: Get-together Event, Mentoring 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Students’ Evening, Students’ Quiz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Students’ section in the CIRSE Event App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74D709-9E08-6FC9-1BD5-FF93B5E0A403}"/>
              </a:ext>
            </a:extLst>
          </p:cNvPr>
          <p:cNvSpPr txBox="1"/>
          <p:nvPr/>
        </p:nvSpPr>
        <p:spPr>
          <a:xfrm>
            <a:off x="628649" y="5171698"/>
            <a:ext cx="6097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This unique congress experience will provide you educational, engaging &amp; fun IR-related sessions and events!</a:t>
            </a:r>
          </a:p>
        </p:txBody>
      </p:sp>
    </p:spTree>
    <p:extLst>
      <p:ext uri="{BB962C8B-B14F-4D97-AF65-F5344CB8AC3E}">
        <p14:creationId xmlns:p14="http://schemas.microsoft.com/office/powerpoint/2010/main" val="3813255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BA74DF4-EA43-C2C0-DBE4-0A327A66B218}"/>
              </a:ext>
            </a:extLst>
          </p:cNvPr>
          <p:cNvSpPr txBox="1">
            <a:spLocks/>
          </p:cNvSpPr>
          <p:nvPr/>
        </p:nvSpPr>
        <p:spPr>
          <a:xfrm>
            <a:off x="738187" y="505650"/>
            <a:ext cx="9208171" cy="1026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DD8F1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Undergraduate medical students at CIRSE 2025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4AA563F-203B-5949-18E4-07111CA67732}"/>
              </a:ext>
            </a:extLst>
          </p:cNvPr>
          <p:cNvSpPr txBox="1">
            <a:spLocks/>
          </p:cNvSpPr>
          <p:nvPr/>
        </p:nvSpPr>
        <p:spPr>
          <a:xfrm>
            <a:off x="738187" y="1892829"/>
            <a:ext cx="11253287" cy="34968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Travel Support Grant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first 200 students who successfully register for CIRSE 2025 have a chance to win a </a:t>
            </a:r>
            <a:r>
              <a:rPr kumimoji="0" lang="en-GB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CIRSE travel support grant</a:t>
            </a:r>
            <a:r>
              <a:rPr kumimoji="0" lang="en-GB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Visit </a:t>
            </a:r>
            <a:r>
              <a:rPr kumimoji="0" lang="en-GB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cirse.org/students </a:t>
            </a:r>
            <a:r>
              <a:rPr kumimoji="0" lang="en-GB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learn more.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case you have any questions, please contact us at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DD8F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students@cirse.org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DD8F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1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5CB73F-02A3-8DE7-C7DF-86AA73F50A15}"/>
              </a:ext>
            </a:extLst>
          </p:cNvPr>
          <p:cNvSpPr/>
          <p:nvPr/>
        </p:nvSpPr>
        <p:spPr>
          <a:xfrm>
            <a:off x="0" y="870012"/>
            <a:ext cx="12192000" cy="5987988"/>
          </a:xfrm>
          <a:prstGeom prst="rect">
            <a:avLst/>
          </a:prstGeom>
          <a:solidFill>
            <a:srgbClr val="1D2B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C258CBE4-15AD-0A7E-3710-315A1E8EF18F}"/>
              </a:ext>
            </a:extLst>
          </p:cNvPr>
          <p:cNvSpPr txBox="1"/>
          <p:nvPr/>
        </p:nvSpPr>
        <p:spPr>
          <a:xfrm>
            <a:off x="4463549" y="6022884"/>
            <a:ext cx="326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Introducing to IR Lecture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Saturday, 08:30-09:30</a:t>
            </a:r>
          </a:p>
        </p:txBody>
      </p:sp>
      <p:pic>
        <p:nvPicPr>
          <p:cNvPr id="6" name="Picture 5" descr="A person standing in front of a crowd of people&#10;&#10;Description automatically generated">
            <a:extLst>
              <a:ext uri="{FF2B5EF4-FFF2-40B4-BE49-F238E27FC236}">
                <a16:creationId xmlns:a16="http://schemas.microsoft.com/office/drawing/2014/main" id="{B929BDEE-8297-7657-CD40-8A3122FE3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54" y="1127856"/>
            <a:ext cx="7304690" cy="486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95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629</Words>
  <Application>Microsoft Office PowerPoint</Application>
  <PresentationFormat>Widescreen</PresentationFormat>
  <Paragraphs>94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 the CIRSE Library with your Student Membership!</vt:lpstr>
      <vt:lpstr>Student Programme at CIRSE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Interventional Radiology Curriculum for Medical Students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Barbara Faltin</dc:creator>
  <cp:lastModifiedBy>Resid Dzevdetbegovic (CIRSE)</cp:lastModifiedBy>
  <cp:revision>21</cp:revision>
  <dcterms:created xsi:type="dcterms:W3CDTF">2023-10-02T10:17:04Z</dcterms:created>
  <dcterms:modified xsi:type="dcterms:W3CDTF">2024-12-11T14:39:15Z</dcterms:modified>
</cp:coreProperties>
</file>